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314" r:id="rId4"/>
    <p:sldId id="318" r:id="rId5"/>
    <p:sldId id="319" r:id="rId6"/>
    <p:sldId id="320" r:id="rId7"/>
    <p:sldId id="321" r:id="rId8"/>
    <p:sldId id="323" r:id="rId9"/>
    <p:sldId id="322" r:id="rId10"/>
    <p:sldId id="324" r:id="rId11"/>
    <p:sldId id="317" r:id="rId12"/>
    <p:sldId id="27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EF38DCB-C77B-4931-8E89-01BAF782878D}">
          <p14:sldIdLst>
            <p14:sldId id="256"/>
            <p14:sldId id="296"/>
            <p14:sldId id="314"/>
            <p14:sldId id="318"/>
            <p14:sldId id="319"/>
            <p14:sldId id="320"/>
            <p14:sldId id="321"/>
            <p14:sldId id="323"/>
            <p14:sldId id="322"/>
            <p14:sldId id="324"/>
            <p14:sldId id="317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69981" autoAdjust="0"/>
  </p:normalViewPr>
  <p:slideViewPr>
    <p:cSldViewPr>
      <p:cViewPr varScale="1">
        <p:scale>
          <a:sx n="107" d="100"/>
          <a:sy n="107" d="100"/>
        </p:scale>
        <p:origin x="-86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B1E0-3C73-4E1B-BD9B-082DE0390FF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10605-53D2-4210-B623-0CF30F4BF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5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Здравствуйте</a:t>
            </a:r>
            <a:r>
              <a:rPr lang="ru-RU" baseline="0" dirty="0" smtClean="0"/>
              <a:t> коллеги!</a:t>
            </a:r>
            <a:br>
              <a:rPr lang="ru-RU" baseline="0" dirty="0" smtClean="0"/>
            </a:br>
            <a:r>
              <a:rPr lang="ru-RU" baseline="0" dirty="0" smtClean="0"/>
              <a:t>Я Важдаев Андрей, доцент кафедры Автоматизированных систем управления Томского университета систем управления и радиоэлектроники, а также директор компании ООО Дельта (работаем с 2006 года).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Задаче, как сделать так, чтобы учебные заведения были интересны 1С-франчайзи, а 1С-франчайзи были заинтересованы в сотрудничестве с учебными заведениями, посвящено немало материалов и докладов. В данной работе автор попробует дать свои рекомендации по нахождению «общего языка» между </a:t>
            </a:r>
            <a:r>
              <a:rPr lang="ru-RU" dirty="0" smtClean="0"/>
              <a:t>учебными заведениями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(далее по тексту УЗ) и фирмами 1С-франчайзи (далее по тексту 1С-франчайзи или 1С-компании).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докладе используются фразы и кадры из кинофильма «Операция Ы или новые приключения Шурика».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докладе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много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отсылок на корпорации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Газпрома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Росатома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то, по моему мнению, они своему масштабу по числу специалистов и погружённости в ИТ они становятся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сопоставимы со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всей сетью 1С-франчайзи во главе с фирмой 1С 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связи с переходом на отечественное ПО,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франчайзи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1С конкурируют с ними за кадры. Денежных средств у них, конечно, гораздо больше. Но я и хотел показать на этих примерах, что такие большие и богатые корпорации строят свою деятельность именно на сотрудничестве с УЗ, хотя они могли бы позволить создать полноценные УЗ и в них обучать специалистов «под себя» или покупать «задорого» специалистов на рынке труда. Но они осознали неэффективность такого пути и активно сотрудничают с УЗ. Вот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франчайзи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надо смотреть на успешный опыт таких «монстров» и брать из него положительный опыт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Предлагаемые в ходе доклада решения выделены жирным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другой стороны, когда 1С-франчайзи выходит в УЗ с инициативой участия в образовательном процессе с практической стороны и предлагает реальные кейсы в качестве заданий на практические занятия, то УЗ очень редко внедряют в свой процесс такого рода задания, оставляя давно проверенные, понятные и выверенные упражнения.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связано и горизонтом планирования в УЗ и в ограничениях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ресурсах. Также УЗ более консервативны в сравнении с 1С-франчайзи.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 только даёт задание, </a:t>
            </a:r>
            <a:r>
              <a:rPr lang="ru-RU" sz="1200" b="1" dirty="0" smtClean="0"/>
              <a:t>1С-франчайзи необходимо потратить свои ресурсы и «упаковать» реальный кейс в формат, принятый для такого рода заданий в УЗ.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Необходим честный  открытый диалог и поиск компромиссов между интересами УЗ и 1С-франчайзи.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 1С-франчайзи должен «позволять» учиться своим практикантам (даже тому, что никак напрямую не связано с его бизнес-процессами), а УЗ должен формировать программу своего обучения с учётом текущих (и перспективных) задач 1С-франчайзи, брать в качестве кейсов его текущие задачи и предлагать свои решения.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ru-RU" sz="1200" dirty="0" smtClean="0"/>
              <a:t>Каждой </a:t>
            </a:r>
            <a:r>
              <a:rPr lang="ru-RU" sz="1200" dirty="0" smtClean="0"/>
              <a:t>стороне требуется демонстрировать неподдельную заинтересованность друг в друге и оказывать реальную посильную помощь.</a:t>
            </a:r>
            <a:endParaRPr lang="ru-RU" dirty="0" smtClean="0"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стоить сказать, что процесс поиска компромисса (того самого «общего языка») между УЗ и 1С-франчайзи является двусторонним и возможен только в случае постоянного диалога и нахождения взаимовыгодных решений между всеми его участниками.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Пару лет назад на партнёрской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конференции 1С 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рассказывал про возможные способы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</a:t>
            </a:r>
            <a:r>
              <a:rPr lang="ru-RU" dirty="0" smtClean="0"/>
              <a:t>процесса взаимодействия с учебными заведениями. Слайд</a:t>
            </a:r>
            <a:r>
              <a:rPr lang="ru-RU" baseline="0" dirty="0" smtClean="0"/>
              <a:t> из того доклада сейчас на экране.</a:t>
            </a:r>
            <a:endParaRPr lang="ru-RU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 какой способ взаимодействия между УЗ и 1С-франчайзи вы считаете самым эффективным?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пару взаимодействий, которые, по вашему опыту, наиболее эффективно обеспечивают процесс взаимодействия между УЗ и 1С-франчайзи.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для себя выделяю: </a:t>
            </a:r>
            <a:r>
              <a:rPr lang="ru-RU" baseline="0" dirty="0" smtClean="0"/>
              <a:t>№</a:t>
            </a:r>
            <a:r>
              <a:rPr lang="en-US" dirty="0" smtClean="0"/>
              <a:t>6</a:t>
            </a:r>
            <a:r>
              <a:rPr lang="ru-RU" dirty="0" smtClean="0"/>
              <a:t>. «Участие в защите ВКР и </a:t>
            </a:r>
            <a:r>
              <a:rPr lang="ru-RU" dirty="0" err="1" smtClean="0"/>
              <a:t>гос.экзаменах</a:t>
            </a:r>
            <a:r>
              <a:rPr lang="ru-RU" dirty="0" smtClean="0"/>
              <a:t>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на №</a:t>
            </a:r>
            <a:r>
              <a:rPr lang="ru-RU" dirty="0" smtClean="0"/>
              <a:t>8. «Р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уководстве дипломными работами студентов».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начала стоить сказать, что многие специалисты по работе с кадровым потенциалом, даже в крупных компаниях уровня «Газпрома» или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Росатома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говорят, что нельзя полностью заменить работу УЗ и полностью самостоятельно подготовить нужных специалистов. </a:t>
            </a:r>
            <a:r>
              <a:rPr lang="ru-RU" sz="1200" dirty="0" smtClean="0"/>
              <a:t>Поэтому компаниям необходимо организовывать разнообразные программы сотрудничества и взаимодействия с УЗ.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один важный момент при взаимодействии бизнеса и УЗ – это горизонт планирования. Тут возникает противоречие – 1С-франчайзи планируют свою деятельность на ближайший год-два, а программы обучения рассчитаны на три-четыре-пять лет (в зависимости от профиля и уровня образования). По этой причине очень сложно спрогнозировать, насколько выпускник УЗ будет востребован после окончания обучения. Получается, что УЗ должно оперативно реагировать на изменения в сфере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оперативно решать вопросы адаптации образовательного процесса в течение всего периода обучения. Однако, это очень сложно реализовать практически, т.к. есть финансовые, временные, регламентные, кадровые и другого рода ограничения. Кроме того, часть таких ограничений сложно спрогнозировать.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моего опыта – ООП (основная образовательная программа) всегда создаётся ещё до набора студентов и сразу на весь период обучения. В неё включаются базовые рабочие планы (РП), в которых уже прописаны кредиты (зачётные единицы). Конечно, преподаватели актуализируют свои РП, но вот кредиты, зафиксированные в ООП, уже не так просто изменить – это должно проходить индивидуально для каждой РП путём принятия решения администрацией УЗ и часто делается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неоперативно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Получается, что УЗ находятся в одной реальности, а 1С-франчайзи – в несколько (или совершенно) другой. Бизнесу нужны быстрые и качественные результаты, которые достигаются грамотными и квалифицированными сотрудниками, а УЗ – продолжительные и насыщенные образовательные программы, которые могут быть хорошо освоены мотивированными и умными студентами.</a:t>
            </a:r>
          </a:p>
          <a:p>
            <a:pPr>
              <a:spcBef>
                <a:spcPts val="0"/>
              </a:spcBef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Усугубляются всё это еще и тем, что в</a:t>
            </a:r>
            <a:r>
              <a:rPr lang="ru-RU" sz="1200" dirty="0" smtClean="0"/>
              <a:t> УЗ часто нет специалистов-преподавателей с опытом практической работы в соответствующей сфере, а также бюджетов, которые могут выделяться на практическую подготовку (это к вопросу о финансовых и кадровых ограничениях</a:t>
            </a:r>
            <a:r>
              <a:rPr lang="ru-RU" sz="1200" dirty="0" smtClean="0"/>
              <a:t>).</a:t>
            </a:r>
          </a:p>
          <a:p>
            <a:pPr>
              <a:spcBef>
                <a:spcPts val="0"/>
              </a:spcBef>
              <a:defRPr/>
            </a:pPr>
            <a:endParaRPr lang="ru-RU" sz="1200" dirty="0" smtClean="0"/>
          </a:p>
          <a:p>
            <a:pPr>
              <a:spcBef>
                <a:spcPts val="0"/>
              </a:spcBef>
              <a:defRPr/>
            </a:pPr>
            <a:r>
              <a:rPr lang="ru-RU" sz="1200" b="1" dirty="0" smtClean="0"/>
              <a:t>УЗ необходимо направлять учащихся на реальные практики по специальности. А </a:t>
            </a:r>
            <a:r>
              <a:rPr lang="ru-RU" sz="1200" b="1" dirty="0" err="1" smtClean="0"/>
              <a:t>франчайзи</a:t>
            </a:r>
            <a:r>
              <a:rPr lang="ru-RU" sz="1200" b="1" dirty="0" smtClean="0"/>
              <a:t> не надо ставить отметку о прохождении практики без такой практики.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 вопрос, который тесно связан с вышесказанным, это выбор между двумя основными направлениями по обеспечению кадрами: поиск готовых специалистов на рынке труда или воспитание собственных. Причем данный вопрос актуален и для бизнеса и для УЗ. Стоит сказать, что решение этой задачи зависит как от стратегий компаний и УЗ, так и от наличия необходимых специалистов в области 1С на рынке труда. И если посмотреть на опыт таких крупных компаний, как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Росатом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то там считают, что в долгосрочной перспективе компании выгоднее и правильнее всего организовать процесс синхронизация с УЗ, что, с одной стороны, сокращает процесс адаптации новых сотрудников, а с другой – позволяет набирать наиболее талантливых выпускников, используя механизмы отбора ещё на этапе обучения. Если же 1С-франчайзи занимаются только поиском новых сотрудников на рынке труда, то возникают риски, т.к. потребуется правильно оценивать уровень квалификации будущего сотрудника. А для этого потребуется или решать задачи проведения дорогостоящих оценочных мероприятий или идти на риск найма сотрудника с несоответствующей квалификацией.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Возвращаясь к вопросу синхронизации 1С-франчайзи с УЗ, стоит сказать, что её необходимо осуществлять с обеих сторон и с активным участием мотивированных как специалистов от бизнеса, так и от учебных заведений. Со стороны 1С-франчайзи необходимо обеспечивать участие специалистов в учебных процессах: они могут вести занятия, участвовать в проведении практики, выступать в качестве руководителей выпускных работ, проводить мастер-классы и дни карьеры, участвовать в профильных олимпиадах и конкурсах, принимать участие в работе экзаменационных комиссий и т.д. Путём участия в образовательных процессах сотрудников 1С-компаний появляется возможность заинтересовать и мотивировать учащихся в изучении и последующей работе в сфере 1С.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 стороны УЗ административному персоналу и преподавателям также необходимо активно работать с бизнесом и принимать реальное участие в решении практических задач 1С-франчайзи. Форма такого участия может быть различной: трудоустройство в 1С-компанию на небольшую часть ставки, участие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хакатонах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конкурсах по решению задач 1С-франчайзи, разбор на практических занятиях реальных кейсов от компаний, написание курсовой и/или дипломной работы в рамках решения существующих вопросов в 1С-компаниях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небольшой пример, когда учащийся УЗ приходит на практику в 1С-франчайзи и показывает себя с хорошей стороны. Безусловно, 1С-компания захочет, чтобы учащийся продолжил работать у них. В ряде случаев так и происходит, при этом страдает образовательный процесс, т.к. учащийся уделяет работе больше внимания.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«Опытные» сотрудники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франчайзи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говорить учащимся - мол мы не имеем соответствующего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образования, а зарабатываем много.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перефразировать легендарную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фразу: «</a:t>
            </a:r>
            <a:r>
              <a:rPr lang="ru-RU" sz="1200" dirty="0" smtClean="0"/>
              <a:t>Я говорю, кто не учится, тот ест! Учись, студент!»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Зачем вообще учиться.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ru-RU" sz="1200" dirty="0" smtClean="0"/>
              <a:t>Бизнес должен способствовать тому, чтобы его практиканты учились (желательно, хорошо) – </a:t>
            </a:r>
            <a:r>
              <a:rPr lang="ru-RU" sz="1200" dirty="0" smtClean="0"/>
              <a:t>это </a:t>
            </a:r>
            <a:r>
              <a:rPr lang="ru-RU" sz="1200" dirty="0" smtClean="0"/>
              <a:t>и в бизнес приносит новое </a:t>
            </a:r>
            <a:r>
              <a:rPr lang="ru-RU" sz="1200" dirty="0" smtClean="0"/>
              <a:t>и «прививает» будущему сотруднику принцип </a:t>
            </a:r>
            <a:r>
              <a:rPr lang="en-US" sz="1200" dirty="0" smtClean="0"/>
              <a:t>lifelong learning</a:t>
            </a:r>
            <a:r>
              <a:rPr lang="ru-RU" sz="1200" dirty="0" smtClean="0"/>
              <a:t>. Также</a:t>
            </a:r>
            <a:r>
              <a:rPr lang="ru-RU" sz="1200" dirty="0" smtClean="0"/>
              <a:t>, это снижает вероятность эмоционального выгорания.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10605-53D2-4210-B623-0CF30F4BF4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82AF-66D1-4E35-8F6C-613D50FE93E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0E76-C984-4045-9EE5-B6056FB2B3ED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14B4-A1BF-4A18-9467-5AD3A10614CF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A628-28EE-42AD-8531-692853F0C2C5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9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6B6A-0A3C-4301-8BB5-1E94FE650AE4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01D-4380-4CDD-A8CB-8CBF5276F5DA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0DD6-432C-4095-8E88-4C5CE16F4A63}" type="datetime1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1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B7D-CDEA-40B3-8F86-BEA967C1E776}" type="datetime1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C354-FAF1-4682-8964-B8905D9AF2E2}" type="datetime1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2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718-B971-464E-9769-DAA0615E3930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4160-A5C5-4A1C-AC68-F141E97EE3ED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3179-843C-4286-9506-C3D091870E64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0110-BC48-4CB8-AF83-DC91E9CE5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651870"/>
            <a:ext cx="8280920" cy="1296144"/>
          </a:xfrm>
        </p:spPr>
        <p:txBody>
          <a:bodyPr>
            <a:norm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</a:rPr>
              <a:t>Важдаев Андрей Николаевич</a:t>
            </a:r>
            <a:br>
              <a:rPr lang="ru-RU" altLang="ru-RU" sz="2000" b="1" dirty="0">
                <a:solidFill>
                  <a:srgbClr val="CC3300"/>
                </a:solidFill>
              </a:rPr>
            </a:br>
            <a:r>
              <a:rPr lang="ru-RU" altLang="ru-RU" sz="2000" b="1" dirty="0" smtClean="0">
                <a:solidFill>
                  <a:srgbClr val="CC3300"/>
                </a:solidFill>
              </a:rPr>
              <a:t>Доцент ТУСУР, к.т.н</a:t>
            </a:r>
            <a:r>
              <a:rPr lang="ru-RU" altLang="ru-RU" sz="2000" b="1" dirty="0">
                <a:solidFill>
                  <a:srgbClr val="CC3300"/>
                </a:solidFill>
              </a:rPr>
              <a:t>., </a:t>
            </a:r>
            <a:r>
              <a:rPr lang="ru-RU" altLang="ru-RU" sz="2000" b="1" dirty="0" smtClean="0">
                <a:solidFill>
                  <a:srgbClr val="CC3300"/>
                </a:solidFill>
              </a:rPr>
              <a:t>директор </a:t>
            </a:r>
            <a:r>
              <a:rPr lang="ru-RU" altLang="ru-RU" sz="2000" b="1" dirty="0">
                <a:solidFill>
                  <a:srgbClr val="CC3300"/>
                </a:solidFill>
              </a:rPr>
              <a:t>ООО «Дельта»</a:t>
            </a:r>
            <a:r>
              <a:rPr lang="ru-RU" altLang="ru-RU" sz="2000" b="1" dirty="0" smtClean="0">
                <a:solidFill>
                  <a:srgbClr val="CC3300"/>
                </a:solidFill>
              </a:rPr>
              <a:t/>
            </a:r>
            <a:br>
              <a:rPr lang="ru-RU" altLang="ru-RU" sz="2000" b="1" dirty="0" smtClean="0">
                <a:solidFill>
                  <a:srgbClr val="CC3300"/>
                </a:solidFill>
              </a:rPr>
            </a:br>
            <a:r>
              <a:rPr lang="ru-RU" altLang="ru-RU" sz="2000" b="1" dirty="0" smtClean="0">
                <a:solidFill>
                  <a:srgbClr val="CC3300"/>
                </a:solidFill>
              </a:rPr>
              <a:t>wazdaev@ngs.ru</a:t>
            </a:r>
            <a:endParaRPr lang="ru-RU" altLang="ru-RU" sz="2000" b="1" dirty="0">
              <a:solidFill>
                <a:srgbClr val="CC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951570"/>
            <a:ext cx="8784976" cy="2268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Работа или учёба - как найти точки соприкосновения между 1С-франчайзи и учебными </a:t>
            </a:r>
            <a:r>
              <a:rPr lang="ru-RU" dirty="0" smtClean="0"/>
              <a:t>заведениями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Инновации в учебном процессе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10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16016" y="3723878"/>
            <a:ext cx="4176464" cy="10981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- А это в связи с чем? У вас сегодня, наверное, какой-нибудь праздник?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- Экзамен для меня - всегда праздник, профессор!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5576"/>
            <a:ext cx="4336294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059582"/>
            <a:ext cx="43924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Когда 1С-франчайзи </a:t>
            </a:r>
            <a:r>
              <a:rPr lang="ru-RU" sz="3600" dirty="0"/>
              <a:t>выходит в УЗ с инициативой участия в образовательном процессе с практической стороны и предлагает реальные кейсы в качестве заданий на практические занятия, то УЗ очень редко внедряют в свой процесс такого рода задания, оставляя давно проверенные, понятные и выверенные упражнения</a:t>
            </a:r>
            <a:r>
              <a:rPr lang="ru-RU" sz="36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1С-франчайзи необходимо потратить свои ресурсы и «упаковать» реальный кейс в </a:t>
            </a:r>
            <a:r>
              <a:rPr lang="ru-RU" sz="3600" b="1" dirty="0" smtClean="0"/>
              <a:t>формат, принятый для такого рода заданий в УЗ.</a:t>
            </a:r>
            <a:endParaRPr lang="ru-RU" sz="3600" b="1" dirty="0"/>
          </a:p>
          <a:p>
            <a:pPr>
              <a:spcBef>
                <a:spcPts val="0"/>
              </a:spcBef>
              <a:defRPr/>
            </a:pPr>
            <a:endParaRPr lang="ru-RU" sz="3600" dirty="0" smtClean="0"/>
          </a:p>
          <a:p>
            <a:pPr>
              <a:spcBef>
                <a:spcPts val="0"/>
              </a:spcBef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581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Диалог и компромисс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2286" y="3867895"/>
            <a:ext cx="426019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/>
              <a:t>- Пойми</a:t>
            </a:r>
            <a:r>
              <a:rPr lang="ru-RU" sz="1500" dirty="0"/>
              <a:t>, студент, сейчас к людям надо </a:t>
            </a:r>
            <a:r>
              <a:rPr lang="ru-RU" sz="1500" dirty="0" err="1"/>
              <a:t>помягше</a:t>
            </a:r>
            <a:r>
              <a:rPr lang="ru-RU" sz="1500" dirty="0"/>
              <a:t>. А на вопросы смотреть - </a:t>
            </a:r>
            <a:r>
              <a:rPr lang="ru-RU" sz="1500" dirty="0" err="1"/>
              <a:t>ширше</a:t>
            </a:r>
            <a:r>
              <a:rPr lang="ru-RU" sz="1500" dirty="0" smtClean="0"/>
              <a:t>!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86" y="1059582"/>
            <a:ext cx="4260194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07504" y="987574"/>
            <a:ext cx="446449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b="1" dirty="0"/>
              <a:t>Необходим честный  открытый диалог и поиск компромиссов между интересами УЗ и </a:t>
            </a:r>
            <a:r>
              <a:rPr lang="ru-RU" sz="3600" b="1" dirty="0" smtClean="0"/>
              <a:t>бизнеса.</a:t>
            </a:r>
            <a:endParaRPr lang="ru-RU" sz="3600" b="1" dirty="0"/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1С-франчайзи </a:t>
            </a:r>
            <a:r>
              <a:rPr lang="ru-RU" sz="3600" dirty="0"/>
              <a:t>должен «позволять» учиться своим практикантам (даже тому, что </a:t>
            </a:r>
            <a:r>
              <a:rPr lang="ru-RU" sz="3600" dirty="0" smtClean="0"/>
              <a:t>напрямую </a:t>
            </a:r>
            <a:r>
              <a:rPr lang="ru-RU" sz="3600" dirty="0"/>
              <a:t>не связано с его бизнес-процессами</a:t>
            </a:r>
            <a:r>
              <a:rPr lang="ru-RU" sz="3600" dirty="0" smtClean="0"/>
              <a:t>). </a:t>
            </a:r>
            <a:endParaRPr lang="ru-RU" sz="3600" dirty="0"/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УЗ должно </a:t>
            </a:r>
            <a:r>
              <a:rPr lang="ru-RU" sz="3600" dirty="0"/>
              <a:t>формировать программу своего обучения с учётом текущих (и перспективных) задач </a:t>
            </a:r>
            <a:r>
              <a:rPr lang="ru-RU" sz="3600" dirty="0" smtClean="0"/>
              <a:t>бизнеса, </a:t>
            </a:r>
            <a:r>
              <a:rPr lang="ru-RU" sz="3600" dirty="0"/>
              <a:t>брать в качестве кейсов его текущие задачи и предлагать свои решения.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Каждой </a:t>
            </a:r>
            <a:r>
              <a:rPr lang="ru-RU" sz="3600" b="1" dirty="0" smtClean="0"/>
              <a:t>стороне требуется демонстрировать неподдельную заинтересованность друг в друге и оказывать реальную посильную помощь.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363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843558"/>
            <a:ext cx="7416823" cy="27003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ru-RU" sz="4800" dirty="0" smtClean="0"/>
          </a:p>
          <a:p>
            <a:pPr marL="0" lvl="0" indent="0" algn="ctr">
              <a:buNone/>
            </a:pPr>
            <a:r>
              <a:rPr lang="ru-RU" sz="4800" dirty="0" smtClean="0"/>
              <a:t>Спасибо за внимание!</a:t>
            </a:r>
          </a:p>
          <a:p>
            <a:pPr marL="0" indent="0" algn="ctr">
              <a:buNone/>
            </a:pPr>
            <a:r>
              <a:rPr lang="ru-RU" sz="4800" dirty="0" smtClean="0"/>
              <a:t>Обратная связь – на почту </a:t>
            </a:r>
            <a:r>
              <a:rPr lang="ru-RU" altLang="ru-RU" sz="4800" b="1" dirty="0" smtClean="0">
                <a:solidFill>
                  <a:srgbClr val="CC3300"/>
                </a:solidFill>
              </a:rPr>
              <a:t>wazdaev@ngs.ru</a:t>
            </a:r>
            <a:endParaRPr lang="ru-RU" altLang="ru-RU" sz="4800" b="1" dirty="0">
              <a:solidFill>
                <a:srgbClr val="CC33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Взаимодействия УЗ и</a:t>
            </a:r>
            <a:br>
              <a:rPr lang="ru-RU" b="1" dirty="0" smtClean="0"/>
            </a:br>
            <a:r>
              <a:rPr lang="ru-RU" b="1" dirty="0" smtClean="0"/>
              <a:t>1С-франчайзи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51521" y="928144"/>
            <a:ext cx="4320480" cy="4019869"/>
            <a:chOff x="251521" y="928144"/>
            <a:chExt cx="4320480" cy="4019869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251521" y="928144"/>
              <a:ext cx="4320480" cy="40198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75275" y="1275606"/>
              <a:ext cx="3192670" cy="3672332"/>
              <a:chOff x="875274" y="1152027"/>
              <a:chExt cx="4436023" cy="3672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75274" y="4578138"/>
                <a:ext cx="443468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1. Деловые контакты с представителями УЗ</a:t>
                </a:r>
                <a:endParaRPr lang="ru-RU" sz="1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96706" y="3892917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3. Мастер-классы по 1С, профориентация</a:t>
                </a:r>
                <a:endParaRPr lang="ru-RU" sz="1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96706" y="4235529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2. Экскурсии в компанию и дни открытых дверей</a:t>
                </a:r>
                <a:endParaRPr lang="ru-RU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706" y="3550307"/>
                <a:ext cx="4414591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4. Участие в конференциях и круглых столах УЗ</a:t>
                </a:r>
                <a:endParaRPr lang="ru-RU" sz="1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6706" y="1152027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11. Базовая кафедра 1С</a:t>
                </a:r>
                <a:endParaRPr lang="ru-RU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6706" y="1494637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10. Работа в качестве преподавателя УЗ</a:t>
                </a:r>
                <a:endParaRPr lang="ru-RU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6706" y="2865083"/>
                <a:ext cx="4414591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6. Участие в защите ВКР и </a:t>
                </a:r>
                <a:r>
                  <a:rPr lang="ru-RU" sz="1000" dirty="0" err="1" smtClean="0"/>
                  <a:t>гос.экзаменах</a:t>
                </a:r>
                <a:endParaRPr lang="ru-RU" sz="1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6706" y="3207694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5. Участие в разработке учебных планов и программ</a:t>
                </a:r>
                <a:endParaRPr lang="ru-RU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96706" y="2179861"/>
                <a:ext cx="4414591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8. Руководство ВКР</a:t>
                </a:r>
                <a:endParaRPr lang="ru-RU" sz="1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96706" y="2522471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7. Практика студентов в компании</a:t>
                </a:r>
                <a:endParaRPr lang="ru-RU" sz="1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96706" y="1837249"/>
                <a:ext cx="4414591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9. Конкурсы и олимпиады</a:t>
                </a:r>
                <a:endParaRPr lang="ru-RU" sz="1000" dirty="0"/>
              </a:p>
            </p:txBody>
          </p:sp>
        </p:grp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6957"/>
            <a:ext cx="3888432" cy="30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бъект 1"/>
          <p:cNvSpPr txBox="1">
            <a:spLocks/>
          </p:cNvSpPr>
          <p:nvPr/>
        </p:nvSpPr>
        <p:spPr>
          <a:xfrm>
            <a:off x="4716016" y="4359108"/>
            <a:ext cx="3816424" cy="66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dirty="0"/>
              <a:t>-  Огласите весь список, пожалуйста.</a:t>
            </a:r>
          </a:p>
        </p:txBody>
      </p:sp>
    </p:spTree>
    <p:extLst>
      <p:ext uri="{BB962C8B-B14F-4D97-AF65-F5344CB8AC3E}">
        <p14:creationId xmlns:p14="http://schemas.microsoft.com/office/powerpoint/2010/main" val="1161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Подготовка специалистов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3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16016" y="3939902"/>
            <a:ext cx="3096343" cy="5940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- Значит</a:t>
            </a:r>
            <a:r>
              <a:rPr lang="ru-RU" sz="3600" dirty="0"/>
              <a:t>, на стройке работаете?</a:t>
            </a:r>
          </a:p>
          <a:p>
            <a:pPr marL="0" indent="0">
              <a:buNone/>
            </a:pPr>
            <a:r>
              <a:rPr lang="ru-RU" sz="3600" dirty="0" smtClean="0"/>
              <a:t>- Подрабатываю.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5592"/>
            <a:ext cx="40648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059582"/>
            <a:ext cx="439248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Многие </a:t>
            </a:r>
            <a:r>
              <a:rPr lang="ru-RU" sz="3600" dirty="0"/>
              <a:t>специалисты по работе с кадровым </a:t>
            </a:r>
            <a:r>
              <a:rPr lang="ru-RU" sz="3600" dirty="0" smtClean="0"/>
              <a:t>потенциалом (даже </a:t>
            </a:r>
            <a:r>
              <a:rPr lang="ru-RU" sz="3600" dirty="0"/>
              <a:t>в крупных </a:t>
            </a:r>
            <a:r>
              <a:rPr lang="ru-RU" sz="3600" dirty="0" smtClean="0"/>
              <a:t>корпорациях</a:t>
            </a:r>
            <a:r>
              <a:rPr lang="ru-RU" sz="3600" dirty="0"/>
              <a:t>)</a:t>
            </a:r>
            <a:r>
              <a:rPr lang="ru-RU" sz="3600" dirty="0" smtClean="0"/>
              <a:t> уверены, </a:t>
            </a:r>
            <a:r>
              <a:rPr lang="ru-RU" sz="3600" dirty="0"/>
              <a:t>что нельзя полностью заменить работу УЗ и </a:t>
            </a:r>
            <a:r>
              <a:rPr lang="ru-RU" sz="3600" dirty="0" smtClean="0"/>
              <a:t>самостоятельно </a:t>
            </a:r>
            <a:r>
              <a:rPr lang="ru-RU" sz="3600" dirty="0"/>
              <a:t>подготовить нужных </a:t>
            </a:r>
            <a:r>
              <a:rPr lang="ru-RU" sz="3600" dirty="0" smtClean="0"/>
              <a:t>специалистов.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Компаниям </a:t>
            </a:r>
            <a:r>
              <a:rPr lang="ru-RU" sz="3600" b="1" dirty="0" smtClean="0"/>
              <a:t>необходимо организовывать разнообразные </a:t>
            </a:r>
            <a:r>
              <a:rPr lang="ru-RU" sz="3600" b="1" dirty="0"/>
              <a:t>программы сотрудничества и взаимодействия с УЗ. </a:t>
            </a:r>
          </a:p>
        </p:txBody>
      </p:sp>
    </p:spTree>
    <p:extLst>
      <p:ext uri="{BB962C8B-B14F-4D97-AF65-F5344CB8AC3E}">
        <p14:creationId xmlns:p14="http://schemas.microsoft.com/office/powerpoint/2010/main" val="1217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Горизонт </a:t>
            </a:r>
            <a:r>
              <a:rPr lang="ru-RU" b="1" dirty="0"/>
              <a:t>планирования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4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16016" y="4047914"/>
            <a:ext cx="4104455" cy="5400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- Вот </a:t>
            </a:r>
            <a:r>
              <a:rPr lang="ru-RU" sz="3600" dirty="0"/>
              <a:t>что мы имеем на сегодняшний день.</a:t>
            </a:r>
            <a:br>
              <a:rPr lang="ru-RU" sz="3600" dirty="0"/>
            </a:br>
            <a:r>
              <a:rPr lang="ru-RU" sz="3600" dirty="0" smtClean="0"/>
              <a:t>- Не </a:t>
            </a:r>
            <a:r>
              <a:rPr lang="ru-RU" sz="3600" dirty="0"/>
              <a:t>мы, а вы.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93" y="1131590"/>
            <a:ext cx="37982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059582"/>
            <a:ext cx="439248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Существует противоречие: </a:t>
            </a:r>
            <a:r>
              <a:rPr lang="ru-RU" sz="3600" dirty="0"/>
              <a:t>1С-франчайзи планируют свою деятельность на ближайший год-два, а программы обучения рассчитаны на три-четыре-пять лет (в зависимости от профиля и уровня образования</a:t>
            </a:r>
            <a:r>
              <a:rPr lang="ru-RU" sz="3600" dirty="0" smtClean="0"/>
              <a:t>).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Сложно </a:t>
            </a:r>
            <a:r>
              <a:rPr lang="ru-RU" sz="3600" dirty="0"/>
              <a:t>спрогнозировать, насколько выпускник УЗ будет востребован после окончания </a:t>
            </a:r>
            <a:r>
              <a:rPr lang="ru-RU" sz="3600" dirty="0" smtClean="0"/>
              <a:t>обучения.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УЗ </a:t>
            </a:r>
            <a:r>
              <a:rPr lang="ru-RU" sz="3600" dirty="0"/>
              <a:t>должно оперативно реагировать на изменения в сфере </a:t>
            </a:r>
            <a:r>
              <a:rPr lang="en-US" sz="3600" dirty="0" smtClean="0"/>
              <a:t>IT </a:t>
            </a:r>
            <a:r>
              <a:rPr lang="ru-RU" sz="3600" dirty="0" smtClean="0"/>
              <a:t>и </a:t>
            </a:r>
            <a:r>
              <a:rPr lang="ru-RU" sz="3600" dirty="0"/>
              <a:t>оперативно решать вопросы адаптации образовательного процесса в течение всего периода обучения</a:t>
            </a:r>
            <a:r>
              <a:rPr lang="ru-RU" sz="36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Существуют финансовые</a:t>
            </a:r>
            <a:r>
              <a:rPr lang="ru-RU" sz="3600" dirty="0"/>
              <a:t>, временные, регламентные, кадровые и другого рода </a:t>
            </a:r>
            <a:r>
              <a:rPr lang="ru-RU" sz="3600" dirty="0" smtClean="0"/>
              <a:t>ограничения.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19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Разные реальности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5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88024" y="4155926"/>
            <a:ext cx="36004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- </a:t>
            </a:r>
            <a:r>
              <a:rPr lang="ru-RU" sz="1700" dirty="0" smtClean="0"/>
              <a:t>Тренируйся </a:t>
            </a:r>
            <a:r>
              <a:rPr lang="ru-RU" sz="1700" dirty="0"/>
              <a:t>лучше... на кошках.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81" y="1131590"/>
            <a:ext cx="385155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059582"/>
            <a:ext cx="439248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УЗ </a:t>
            </a:r>
            <a:r>
              <a:rPr lang="ru-RU" sz="3600" dirty="0"/>
              <a:t>находятся в одной реальности, а 1С-франчайзи – в несколько (или совершенно) </a:t>
            </a:r>
            <a:r>
              <a:rPr lang="ru-RU" sz="3600" dirty="0" smtClean="0"/>
              <a:t>другой.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Бизнесу </a:t>
            </a:r>
            <a:r>
              <a:rPr lang="ru-RU" sz="3600" dirty="0"/>
              <a:t>нужны быстрые и качественные результаты, которые достигаются грамотными и квалифицированными сотрудниками, а УЗ – продолжительные и насыщенные образовательные программы, которые могут быть хорошо освоены мотивированными и умными </a:t>
            </a:r>
            <a:r>
              <a:rPr lang="ru-RU" sz="3600" dirty="0" smtClean="0"/>
              <a:t>студентами.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В </a:t>
            </a:r>
            <a:r>
              <a:rPr lang="ru-RU" sz="3600" dirty="0"/>
              <a:t>УЗ часто нет </a:t>
            </a:r>
            <a:r>
              <a:rPr lang="ru-RU" sz="3600" dirty="0" smtClean="0"/>
              <a:t>специалистов-преподавателей с опытом практической работы в соответствующей сфере, </a:t>
            </a:r>
            <a:r>
              <a:rPr lang="ru-RU" sz="3600" dirty="0"/>
              <a:t>а также бюджетов, которые могут выделяться на практическую </a:t>
            </a:r>
            <a:r>
              <a:rPr lang="ru-RU" sz="3600" dirty="0" smtClean="0"/>
              <a:t>подготовку</a:t>
            </a:r>
            <a:r>
              <a:rPr lang="ru-RU" sz="3600" dirty="0" smtClean="0"/>
              <a:t>.</a:t>
            </a:r>
            <a:endParaRPr lang="en-US" sz="3600" dirty="0" smtClean="0"/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УЗ необходимо направлять учащихся на реальные практики по специальности.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896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Поиск готовых или воспитание своих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6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827005" y="3849892"/>
            <a:ext cx="2448271" cy="5940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600" dirty="0"/>
              <a:t>- </a:t>
            </a:r>
            <a:r>
              <a:rPr lang="ru-RU" sz="3600" dirty="0" smtClean="0"/>
              <a:t>Ну</a:t>
            </a:r>
            <a:r>
              <a:rPr lang="ru-RU" sz="3600" dirty="0"/>
              <a:t>, теперь поработаем.</a:t>
            </a:r>
          </a:p>
          <a:p>
            <a:pPr marL="0" indent="0">
              <a:buNone/>
            </a:pPr>
            <a:r>
              <a:rPr lang="ru-RU" sz="3600" dirty="0" smtClean="0"/>
              <a:t>- Сработаемся</a:t>
            </a:r>
            <a:r>
              <a:rPr lang="ru-RU" sz="36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4025439" cy="273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1059582"/>
            <a:ext cx="439248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/>
              <a:t>В</a:t>
            </a:r>
            <a:r>
              <a:rPr lang="ru-RU" sz="3600" dirty="0" smtClean="0"/>
              <a:t>ыбор </a:t>
            </a:r>
            <a:r>
              <a:rPr lang="ru-RU" sz="3600" dirty="0"/>
              <a:t>между двумя основными направлениями по обеспечению кадрами: поиск готовых специалистов на рынке труда или воспитание </a:t>
            </a:r>
            <a:r>
              <a:rPr lang="ru-RU" sz="3600" dirty="0" smtClean="0"/>
              <a:t>собственных.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Решение </a:t>
            </a:r>
            <a:r>
              <a:rPr lang="ru-RU" sz="3600" dirty="0"/>
              <a:t>этой задачи зависит как от стратегий компаний и УЗ, так и от наличия необходимых специалистов в области 1С на рынке труда. </a:t>
            </a:r>
            <a:endParaRPr lang="ru-RU" sz="3600" dirty="0" smtClean="0"/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Процесс </a:t>
            </a:r>
            <a:r>
              <a:rPr lang="ru-RU" sz="3600" b="1" dirty="0"/>
              <a:t>синхронизация </a:t>
            </a:r>
            <a:r>
              <a:rPr lang="ru-RU" sz="3600" b="1" dirty="0" smtClean="0"/>
              <a:t>подготовки специалистов с </a:t>
            </a:r>
            <a:r>
              <a:rPr lang="ru-RU" sz="3600" b="1" dirty="0"/>
              <a:t>УЗ, </a:t>
            </a:r>
            <a:r>
              <a:rPr lang="ru-RU" sz="3600" b="1" dirty="0" smtClean="0"/>
              <a:t>с </a:t>
            </a:r>
            <a:r>
              <a:rPr lang="ru-RU" sz="3600" b="1" dirty="0"/>
              <a:t>одной стороны, сокращает процесс адаптации новых сотрудников, а с другой – позволяет набирать наиболее талантливых </a:t>
            </a:r>
            <a:r>
              <a:rPr lang="ru-RU" sz="3600" b="1" dirty="0" smtClean="0"/>
              <a:t>выпускников.</a:t>
            </a:r>
          </a:p>
        </p:txBody>
      </p:sp>
    </p:spTree>
    <p:extLst>
      <p:ext uri="{BB962C8B-B14F-4D97-AF65-F5344CB8AC3E}">
        <p14:creationId xmlns:p14="http://schemas.microsoft.com/office/powerpoint/2010/main" val="42295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Бизнес учебным заведениям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7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0" y="3813000"/>
            <a:ext cx="4303613" cy="774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- Как </a:t>
            </a:r>
            <a:r>
              <a:rPr lang="ru-RU" sz="1400" dirty="0"/>
              <a:t>слышно? Как меня слышишь? Прием.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3" y="987575"/>
            <a:ext cx="41620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1" y="1059582"/>
            <a:ext cx="4464497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1С-франчайзи </a:t>
            </a:r>
            <a:r>
              <a:rPr lang="ru-RU" sz="3600" b="1" dirty="0"/>
              <a:t>необходимо обеспечивать участие </a:t>
            </a:r>
            <a:r>
              <a:rPr lang="ru-RU" sz="3600" b="1" dirty="0" smtClean="0"/>
              <a:t>своих специалистов </a:t>
            </a:r>
            <a:r>
              <a:rPr lang="ru-RU" sz="3600" b="1" dirty="0"/>
              <a:t>в учебных процессах</a:t>
            </a:r>
            <a:r>
              <a:rPr lang="ru-RU" sz="3600" dirty="0"/>
              <a:t>: </a:t>
            </a:r>
            <a:r>
              <a:rPr lang="ru-RU" sz="3600" dirty="0" smtClean="0"/>
              <a:t>вести </a:t>
            </a:r>
            <a:r>
              <a:rPr lang="ru-RU" sz="3600" dirty="0"/>
              <a:t>занятия, участвовать в проведении практики, выступать в качестве руководителей выпускных работ, проводить мастер-классы и дни карьеры, участвовать в профильных олимпиадах и конкурсах, принимать участие в работе экзаменационных комиссий и </a:t>
            </a:r>
            <a:r>
              <a:rPr lang="ru-RU" sz="3600" dirty="0" smtClean="0"/>
              <a:t>т.д.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Это реальная возможность </a:t>
            </a:r>
            <a:r>
              <a:rPr lang="ru-RU" sz="3600" dirty="0"/>
              <a:t>заинтересовать и мотивировать учащихся в изучении и последующей работе в сфере 1С.</a:t>
            </a:r>
          </a:p>
        </p:txBody>
      </p:sp>
    </p:spTree>
    <p:extLst>
      <p:ext uri="{BB962C8B-B14F-4D97-AF65-F5344CB8AC3E}">
        <p14:creationId xmlns:p14="http://schemas.microsoft.com/office/powerpoint/2010/main" val="19693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Учебные заведения бизнесу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716016" y="4011910"/>
            <a:ext cx="425134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- Профессор</a:t>
            </a:r>
            <a:r>
              <a:rPr lang="ru-RU" dirty="0"/>
              <a:t>, конечно, лопух, но аппаратура при нём-мм, при нём-мм!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31590"/>
            <a:ext cx="432334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9512" y="1059582"/>
            <a:ext cx="4464496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Администрации УЗ и </a:t>
            </a:r>
            <a:r>
              <a:rPr lang="ru-RU" sz="3600" b="1" dirty="0"/>
              <a:t>преподавателям </a:t>
            </a:r>
            <a:r>
              <a:rPr lang="ru-RU" sz="3600" b="1" dirty="0" smtClean="0"/>
              <a:t>необходимо </a:t>
            </a:r>
            <a:r>
              <a:rPr lang="ru-RU" sz="3600" b="1" dirty="0"/>
              <a:t>активно работать с бизнесом и принимать реальное участие в решении практических задач </a:t>
            </a:r>
            <a:r>
              <a:rPr lang="ru-RU" sz="3600" b="1" dirty="0" smtClean="0"/>
              <a:t>1С-франчайзи</a:t>
            </a:r>
            <a:r>
              <a:rPr lang="ru-RU" sz="36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Форма </a:t>
            </a:r>
            <a:r>
              <a:rPr lang="ru-RU" sz="3600" dirty="0"/>
              <a:t>такого участия может быть различной: трудоустройство в 1С-компанию на </a:t>
            </a:r>
            <a:r>
              <a:rPr lang="ru-RU" sz="3600" dirty="0" smtClean="0"/>
              <a:t>часть </a:t>
            </a:r>
            <a:r>
              <a:rPr lang="ru-RU" sz="3600" dirty="0"/>
              <a:t>ставки, участие в </a:t>
            </a:r>
            <a:r>
              <a:rPr lang="ru-RU" sz="3600" dirty="0" err="1"/>
              <a:t>хакатонах</a:t>
            </a:r>
            <a:r>
              <a:rPr lang="ru-RU" sz="3600" dirty="0"/>
              <a:t> и конкурсах по решению </a:t>
            </a:r>
            <a:r>
              <a:rPr lang="ru-RU" sz="3600" dirty="0" smtClean="0"/>
              <a:t>практических задач </a:t>
            </a:r>
            <a:r>
              <a:rPr lang="ru-RU" sz="3600" dirty="0"/>
              <a:t>1С-франчайзи, разбор на </a:t>
            </a:r>
            <a:r>
              <a:rPr lang="ru-RU" sz="3600" dirty="0" smtClean="0"/>
              <a:t>практиках реальных </a:t>
            </a:r>
            <a:r>
              <a:rPr lang="ru-RU" sz="3600" dirty="0"/>
              <a:t>кейсов от </a:t>
            </a:r>
            <a:r>
              <a:rPr lang="ru-RU" sz="3600" dirty="0" smtClean="0"/>
              <a:t>компаний 1С, </a:t>
            </a:r>
            <a:r>
              <a:rPr lang="ru-RU" sz="3600" dirty="0"/>
              <a:t>написание курсовой </a:t>
            </a:r>
            <a:r>
              <a:rPr lang="ru-RU" sz="3600" dirty="0" smtClean="0"/>
              <a:t>и </a:t>
            </a:r>
            <a:r>
              <a:rPr lang="ru-RU" sz="3600" dirty="0"/>
              <a:t>дипломной </a:t>
            </a:r>
            <a:r>
              <a:rPr lang="ru-RU" sz="3600" dirty="0" smtClean="0"/>
              <a:t>работ </a:t>
            </a:r>
            <a:r>
              <a:rPr lang="ru-RU" sz="3600" dirty="0"/>
              <a:t>в рамках </a:t>
            </a:r>
            <a:r>
              <a:rPr lang="ru-RU" sz="3600" dirty="0" smtClean="0"/>
              <a:t>решений реальных задач в </a:t>
            </a:r>
            <a:r>
              <a:rPr lang="ru-RU" sz="3600" dirty="0"/>
              <a:t>1С-компаниях и т.п.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7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723799" y="39705"/>
            <a:ext cx="4150455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Бизнес учащемуся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110-BC48-4CB8-AF83-DC91E9CE58F4}" type="slidenum">
              <a:rPr lang="ru-RU" smtClean="0"/>
              <a:t>9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59550" y="3795886"/>
            <a:ext cx="4132929" cy="4320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- Я </a:t>
            </a:r>
            <a:r>
              <a:rPr lang="ru-RU" sz="3600" dirty="0"/>
              <a:t>говорю, кто не работает, тот ест! Учись, студент!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11"/>
            <a:ext cx="2688303" cy="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76" y="1059582"/>
            <a:ext cx="407157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07504" y="1059582"/>
            <a:ext cx="4536504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600" dirty="0" smtClean="0"/>
              <a:t>Небольшой </a:t>
            </a:r>
            <a:r>
              <a:rPr lang="ru-RU" sz="3600" dirty="0"/>
              <a:t>пример, когда учащийся УЗ приходит на практику в 1С-франчайзи и показывает себя с хорошей </a:t>
            </a:r>
            <a:r>
              <a:rPr lang="ru-RU" sz="3600" dirty="0" smtClean="0"/>
              <a:t>стороны.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1С-компания </a:t>
            </a:r>
            <a:r>
              <a:rPr lang="ru-RU" sz="3600" dirty="0"/>
              <a:t>захочет, чтобы учащийся продолжил работать у </a:t>
            </a:r>
            <a:r>
              <a:rPr lang="ru-RU" sz="3600" dirty="0" smtClean="0"/>
              <a:t>них.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 smtClean="0"/>
              <a:t>При </a:t>
            </a:r>
            <a:r>
              <a:rPr lang="ru-RU" sz="3600" dirty="0"/>
              <a:t>этом </a:t>
            </a:r>
            <a:r>
              <a:rPr lang="ru-RU" sz="3600" dirty="0" smtClean="0"/>
              <a:t>может страдать </a:t>
            </a:r>
            <a:r>
              <a:rPr lang="ru-RU" sz="3600" dirty="0"/>
              <a:t>образовательный процесс, т.к. учащийся уделяет работе больше внимания</a:t>
            </a:r>
            <a:r>
              <a:rPr lang="ru-RU" sz="36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/>
              <a:t>Бизнес должен </a:t>
            </a:r>
            <a:r>
              <a:rPr lang="ru-RU" sz="3600" b="1" dirty="0" smtClean="0"/>
              <a:t>способствовать тому, </a:t>
            </a:r>
            <a:r>
              <a:rPr lang="ru-RU" sz="3600" b="1" dirty="0"/>
              <a:t>чтобы его </a:t>
            </a:r>
            <a:r>
              <a:rPr lang="ru-RU" sz="3600" b="1" dirty="0" smtClean="0"/>
              <a:t>практиканты </a:t>
            </a:r>
            <a:r>
              <a:rPr lang="ru-RU" sz="3600" b="1" dirty="0" smtClean="0"/>
              <a:t>учились </a:t>
            </a:r>
            <a:r>
              <a:rPr lang="ru-RU" sz="3600" dirty="0" smtClean="0"/>
              <a:t>– это </a:t>
            </a:r>
            <a:r>
              <a:rPr lang="ru-RU" sz="3600" dirty="0" smtClean="0"/>
              <a:t>и в </a:t>
            </a:r>
            <a:r>
              <a:rPr lang="ru-RU" sz="3600" dirty="0" smtClean="0"/>
              <a:t>бизнес </a:t>
            </a:r>
            <a:r>
              <a:rPr lang="ru-RU" sz="3600" dirty="0"/>
              <a:t>приносит новое </a:t>
            </a:r>
            <a:r>
              <a:rPr lang="ru-RU" sz="3600" dirty="0" smtClean="0"/>
              <a:t>и «прививает» будущему сотруднику принцип </a:t>
            </a:r>
            <a:r>
              <a:rPr lang="en-US" sz="3600" dirty="0" smtClean="0"/>
              <a:t>lifelong learning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7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67441</TotalTime>
  <Words>2052</Words>
  <Application>Microsoft Office PowerPoint</Application>
  <PresentationFormat>Экран (16:9)</PresentationFormat>
  <Paragraphs>133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взаимодействия фирмы "1С" (г. Москва) и ЮТИ ТПУ в процессе обучения студентов современным информационным технологиям</dc:title>
  <dc:creator>Andrew</dc:creator>
  <cp:lastModifiedBy>Andrew</cp:lastModifiedBy>
  <cp:revision>298</cp:revision>
  <dcterms:created xsi:type="dcterms:W3CDTF">2016-05-18T15:18:07Z</dcterms:created>
  <dcterms:modified xsi:type="dcterms:W3CDTF">2023-01-25T10:26:22Z</dcterms:modified>
</cp:coreProperties>
</file>